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sldIdLst>
    <p:sldId id="256" r:id="rId2"/>
    <p:sldId id="257" r:id="rId3"/>
    <p:sldId id="266" r:id="rId4"/>
    <p:sldId id="259" r:id="rId5"/>
    <p:sldId id="258" r:id="rId6"/>
    <p:sldId id="267" r:id="rId7"/>
    <p:sldId id="268" r:id="rId8"/>
    <p:sldId id="27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F199"/>
    <a:srgbClr val="D60093"/>
    <a:srgbClr val="993300"/>
    <a:srgbClr val="EA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94660"/>
  </p:normalViewPr>
  <p:slideViewPr>
    <p:cSldViewPr>
      <p:cViewPr varScale="1">
        <p:scale>
          <a:sx n="88" d="100"/>
          <a:sy n="88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E3D2D-43B4-4B37-BF3B-148CBC40EB40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28145B-5176-494E-8746-DF05BF2D31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474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5A86387-3274-4150-97C5-4EA5F4CD9354}" type="datetimeFigureOut">
              <a:rPr lang="ru-RU" smtClean="0"/>
              <a:t>18.10.2016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7BBA031-D8D0-4241-B7A3-BE768E43C9A3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8856984" cy="720080"/>
          </a:xfr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i="1" dirty="0" smtClean="0">
                <a:solidFill>
                  <a:srgbClr val="EFF199"/>
                </a:solidFill>
              </a:rPr>
              <a:t>Метод определения кислотности </a:t>
            </a:r>
            <a:r>
              <a:rPr lang="ru-RU" sz="2000" i="1" dirty="0" smtClean="0">
                <a:solidFill>
                  <a:srgbClr val="EFF199"/>
                </a:solidFill>
                <a:effectLst/>
              </a:rPr>
              <a:t>в ПОЧВе </a:t>
            </a:r>
            <a:r>
              <a:rPr lang="ru-RU" sz="2000" i="1" dirty="0">
                <a:solidFill>
                  <a:srgbClr val="EFF199"/>
                </a:solidFill>
                <a:effectLst/>
              </a:rPr>
              <a:t>С ИСПОЛЬЗОВАНИЕМ ПОТОЧНО-ДЕКАДНОЙ ТЕХНОЛОГИИ </a:t>
            </a:r>
            <a:r>
              <a:rPr lang="ru-RU" sz="2000" i="1" dirty="0" smtClean="0">
                <a:solidFill>
                  <a:srgbClr val="EFF199"/>
                </a:solidFill>
                <a:effectLst/>
              </a:rPr>
              <a:t>АНАЛИЗА</a:t>
            </a:r>
            <a:endParaRPr lang="ru-RU" sz="2000" i="1" dirty="0">
              <a:solidFill>
                <a:srgbClr val="EFF199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267744" y="1196752"/>
            <a:ext cx="4824536" cy="896116"/>
          </a:xfrm>
        </p:spPr>
        <p:txBody>
          <a:bodyPr>
            <a:normAutofit/>
          </a:bodyPr>
          <a:lstStyle/>
          <a:p>
            <a:r>
              <a:rPr lang="ru-RU" altLang="ru-RU" sz="2000" i="1" dirty="0" smtClean="0">
                <a:solidFill>
                  <a:srgbClr val="92D050"/>
                </a:solidFill>
              </a:rPr>
              <a:t>Автоматизированный режим измерения</a:t>
            </a:r>
          </a:p>
          <a:p>
            <a:r>
              <a:rPr lang="ru-RU" altLang="ru-RU" sz="2000" i="1" dirty="0" smtClean="0">
                <a:solidFill>
                  <a:srgbClr val="92D050"/>
                </a:solidFill>
              </a:rPr>
              <a:t>(</a:t>
            </a:r>
            <a:r>
              <a:rPr lang="ru-RU" altLang="ru-RU" sz="2000" i="1" dirty="0">
                <a:solidFill>
                  <a:srgbClr val="92D050"/>
                </a:solidFill>
              </a:rPr>
              <a:t>последовательность операций)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304256" y="2204864"/>
            <a:ext cx="4860032" cy="3801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    </a:t>
            </a:r>
            <a:r>
              <a:rPr lang="ru-RU" sz="1500" dirty="0" smtClean="0"/>
              <a:t>Суть метода состоит в том, что весь </a:t>
            </a:r>
            <a:r>
              <a:rPr lang="ru-RU" sz="1500" dirty="0"/>
              <a:t>аналитический процесс разбивается на отдельные позиции. Работу на каждой позиции  выполняют отдельные  операторы. То есть, в данном случае используется принцип работы конвейера Форда. </a:t>
            </a:r>
            <a:endParaRPr lang="ru-RU" sz="1500" dirty="0" smtClean="0"/>
          </a:p>
          <a:p>
            <a:pPr algn="ctr"/>
            <a:endParaRPr lang="ru-RU" sz="1500" b="1" dirty="0"/>
          </a:p>
          <a:p>
            <a:pPr algn="ctr"/>
            <a:r>
              <a:rPr lang="ru-RU" sz="1500" dirty="0" smtClean="0"/>
              <a:t>    Транспортным </a:t>
            </a:r>
            <a:r>
              <a:rPr lang="ru-RU" sz="1500" dirty="0"/>
              <a:t>челноком аналитического потока являются декадные технологические кассеты. Конструкция кассет включает 10 аналитических пластиковых ёмкостей или стеклянных стаканов, установленных в одном каркасе из нержавеющей стали. </a:t>
            </a:r>
            <a:endParaRPr lang="ru-RU" sz="1500" dirty="0" smtClean="0"/>
          </a:p>
          <a:p>
            <a:pPr algn="ctr"/>
            <a:endParaRPr lang="ru-RU" sz="1500" b="1" dirty="0"/>
          </a:p>
          <a:p>
            <a:pPr algn="ctr"/>
            <a:r>
              <a:rPr lang="ru-RU" sz="1500" dirty="0" smtClean="0"/>
              <a:t>    Под </a:t>
            </a:r>
            <a:r>
              <a:rPr lang="ru-RU" sz="1500" dirty="0"/>
              <a:t>эти кассеты конструируется всё остальное оборудование (тележки, мешалки, взбалтыватели, фильтровальные устройства, дозаторы, центрифуга, аналитическое оборудование и др.). </a:t>
            </a:r>
          </a:p>
        </p:txBody>
      </p:sp>
    </p:spTree>
    <p:extLst>
      <p:ext uri="{BB962C8B-B14F-4D97-AF65-F5344CB8AC3E}">
        <p14:creationId xmlns:p14="http://schemas.microsoft.com/office/powerpoint/2010/main" val="197985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24942"/>
          </a:xfrm>
        </p:spPr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Забор почвенных проб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050" name="Picture 2" descr="C:\Documents and Settings\1\Рабочий стол\сайт\картинки\бур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07820"/>
            <a:ext cx="6048672" cy="1321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993502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Бур тростевой предназначен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для отбора проб почвы из пахотных горизонтов способом “укола” при агрохимическом обследовании почв с целью определения элементов питания растений в почве и влажности почвы</a:t>
            </a:r>
          </a:p>
        </p:txBody>
      </p:sp>
      <p:pic>
        <p:nvPicPr>
          <p:cNvPr id="2051" name="Picture 3" descr="C:\Documents and Settings\1\Рабочий стол\сайт\картинки\бур стаканный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085184"/>
            <a:ext cx="604867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40365" y="3861048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Бур стаканный предназначен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для отбора проб почвы до глубины 140 см способом бурения при агрохимических и экологических исследованиях, а так же при землеустроительных работах</a:t>
            </a:r>
          </a:p>
        </p:txBody>
      </p:sp>
    </p:spTree>
    <p:extLst>
      <p:ext uri="{BB962C8B-B14F-4D97-AF65-F5344CB8AC3E}">
        <p14:creationId xmlns:p14="http://schemas.microsoft.com/office/powerpoint/2010/main" val="69286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files.smc1.ru/Production/24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05" y="2132856"/>
            <a:ext cx="4686235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88640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Образцы почв доводят до воздушно-сухого состояния при температуре не выше 30 </a:t>
            </a:r>
            <a:r>
              <a:rPr lang="ru-RU" sz="2800" i="1" baseline="30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0</a:t>
            </a:r>
            <a:r>
              <a:rPr lang="ru-RU" sz="28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С, для ускорения процесса используются сушильные шкафы</a:t>
            </a:r>
            <a:endParaRPr lang="ru-RU" sz="2800" i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052" name="Picture 4" descr="http://arlen33.ru/upload/iblock/867/3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245" y="2132856"/>
            <a:ext cx="3617235" cy="3617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89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6512" y="-99392"/>
            <a:ext cx="9145016" cy="134143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Образцы почв измельчают</a:t>
            </a:r>
            <a:r>
              <a:rPr 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</a:t>
            </a:r>
            <a:r>
              <a:rPr 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пропускают через сито с круглыми отверстиями диаметром </a:t>
            </a:r>
            <a:r>
              <a:rPr lang="ru-RU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1-2 </a:t>
            </a:r>
            <a:r>
              <a:rPr lang="ru-RU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мм</a:t>
            </a:r>
          </a:p>
        </p:txBody>
      </p:sp>
      <p:pic>
        <p:nvPicPr>
          <p:cNvPr id="4098" name="Picture 2" descr="C:\Documents and Settings\1\Рабочий стол\сайт\картинки\мельниц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1"/>
            <a:ext cx="2241249" cy="4906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49896" y="1762938"/>
            <a:ext cx="68945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5" algn="ctr"/>
            <a:r>
              <a:rPr lang="ru-RU" sz="1400" dirty="0" smtClean="0"/>
              <a:t>Возможность </a:t>
            </a:r>
            <a:r>
              <a:rPr lang="ru-RU" sz="1400" dirty="0"/>
              <a:t>подачи в камеру дробления сыпучих или волокнистых материалов.</a:t>
            </a:r>
          </a:p>
          <a:p>
            <a:pPr lvl="5" algn="ctr"/>
            <a:endParaRPr lang="ru-RU" sz="1400" dirty="0" smtClean="0"/>
          </a:p>
          <a:p>
            <a:pPr lvl="5" algn="ctr"/>
            <a:r>
              <a:rPr lang="ru-RU" sz="1400" dirty="0" smtClean="0"/>
              <a:t>Оснащение </a:t>
            </a:r>
            <a:r>
              <a:rPr lang="ru-RU" sz="1400" dirty="0"/>
              <a:t>плунжером для проталкивания материала в камеру дробления.</a:t>
            </a:r>
          </a:p>
          <a:p>
            <a:pPr lvl="5" algn="ctr"/>
            <a:endParaRPr lang="ru-RU" sz="1400" dirty="0" smtClean="0"/>
          </a:p>
          <a:p>
            <a:pPr lvl="5" algn="ctr"/>
            <a:r>
              <a:rPr lang="ru-RU" sz="1400" dirty="0" smtClean="0"/>
              <a:t>Возможность </a:t>
            </a:r>
            <a:r>
              <a:rPr lang="ru-RU" sz="1400" dirty="0"/>
              <a:t>закрепления полиэтиленовых пакетов для сбора продукта.</a:t>
            </a:r>
          </a:p>
          <a:p>
            <a:pPr lvl="5" algn="ctr"/>
            <a:endParaRPr lang="ru-RU" sz="1400" dirty="0" smtClean="0"/>
          </a:p>
          <a:p>
            <a:pPr lvl="5" algn="ctr"/>
            <a:r>
              <a:rPr lang="ru-RU" sz="1400" dirty="0" smtClean="0"/>
              <a:t>Комплектация </a:t>
            </a:r>
            <a:r>
              <a:rPr lang="ru-RU" sz="1400" dirty="0"/>
              <a:t>специальным инструментом для обслуживания.</a:t>
            </a:r>
          </a:p>
          <a:p>
            <a:pPr lvl="5" algn="ctr"/>
            <a:endParaRPr lang="ru-RU" sz="1400" dirty="0" smtClean="0"/>
          </a:p>
          <a:p>
            <a:pPr lvl="5" algn="ctr"/>
            <a:r>
              <a:rPr lang="ru-RU" sz="1400" dirty="0" smtClean="0"/>
              <a:t>Дополнительная </a:t>
            </a:r>
            <a:r>
              <a:rPr lang="ru-RU" sz="1400" dirty="0"/>
              <a:t>поставка разгрузочных решеток, ножей ротора и корпуса, пакетов для сбора продукта.</a:t>
            </a:r>
          </a:p>
          <a:p>
            <a:pPr lvl="5" algn="ctr"/>
            <a:endParaRPr lang="ru-RU" sz="1400" dirty="0" smtClean="0"/>
          </a:p>
          <a:p>
            <a:pPr lvl="5" algn="ctr"/>
            <a:r>
              <a:rPr lang="ru-RU" sz="1400" dirty="0" smtClean="0"/>
              <a:t>Комплектация </a:t>
            </a:r>
            <a:r>
              <a:rPr lang="ru-RU" sz="1400" dirty="0"/>
              <a:t>пультом управления.</a:t>
            </a:r>
          </a:p>
          <a:p>
            <a:pPr lvl="5" algn="ctr"/>
            <a:endParaRPr lang="ru-RU" sz="1400" dirty="0" smtClean="0"/>
          </a:p>
          <a:p>
            <a:pPr lvl="5" algn="ctr"/>
            <a:r>
              <a:rPr lang="ru-RU" sz="1400" dirty="0" smtClean="0"/>
              <a:t>Возможность </a:t>
            </a:r>
            <a:r>
              <a:rPr lang="ru-RU" sz="1400" dirty="0"/>
              <a:t>поставки </a:t>
            </a:r>
            <a:r>
              <a:rPr lang="ru-RU" sz="1400" dirty="0" smtClean="0"/>
              <a:t>с опорным столом</a:t>
            </a:r>
            <a:r>
              <a:rPr lang="ru-RU" sz="1400" dirty="0"/>
              <a:t>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31983" y="548680"/>
            <a:ext cx="9145016" cy="1341432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Мельница (измельчитель проб)</a:t>
            </a:r>
            <a:endParaRPr lang="ru-RU" sz="2800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745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73616" cy="72008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Хранение почвенных образцов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074" name="Picture 2" descr="C:\Documents and Settings\1\Рабочий стол\сайт\картинки\пенал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821" y="3628641"/>
            <a:ext cx="4325651" cy="2752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1\Рабочий стол\сайт\картинки\емкость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25928"/>
            <a:ext cx="2196052" cy="159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Стеллажные стойки для хранения пластиковых емкостей в подносах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28641"/>
            <a:ext cx="3672408" cy="275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915816" y="957496"/>
            <a:ext cx="576064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000" b="1" dirty="0">
                <a:solidFill>
                  <a:srgbClr val="002060"/>
                </a:solidFill>
              </a:rPr>
              <a:t>Пластиковые ёмкости с крышками для хранения </a:t>
            </a:r>
            <a:r>
              <a:rPr lang="ru-RU" sz="2000" b="1" dirty="0" smtClean="0">
                <a:solidFill>
                  <a:srgbClr val="002060"/>
                </a:solidFill>
              </a:rPr>
              <a:t>проб</a:t>
            </a:r>
          </a:p>
          <a:p>
            <a:pPr algn="ctr" fontAlgn="base"/>
            <a:r>
              <a:rPr lang="ru-RU" sz="2000" b="1" dirty="0" smtClean="0">
                <a:solidFill>
                  <a:srgbClr val="002060"/>
                </a:solidFill>
              </a:rPr>
              <a:t> </a:t>
            </a:r>
          </a:p>
          <a:p>
            <a:pPr algn="ctr" fontAlgn="base"/>
            <a:r>
              <a:rPr lang="ru-RU" sz="2000" b="1" dirty="0" smtClean="0">
                <a:solidFill>
                  <a:srgbClr val="002060"/>
                </a:solidFill>
              </a:rPr>
              <a:t>Подносы </a:t>
            </a:r>
            <a:r>
              <a:rPr lang="ru-RU" sz="2000" b="1" dirty="0">
                <a:solidFill>
                  <a:srgbClr val="002060"/>
                </a:solidFill>
              </a:rPr>
              <a:t>для переноса пластиковых емкостей (пеналы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</a:p>
          <a:p>
            <a:pPr algn="ctr" fontAlgn="base"/>
            <a:endParaRPr lang="ru-RU" sz="2000" b="1" dirty="0">
              <a:solidFill>
                <a:srgbClr val="002060"/>
              </a:solidFill>
            </a:endParaRPr>
          </a:p>
          <a:p>
            <a:pPr algn="ctr" fontAlgn="base"/>
            <a:r>
              <a:rPr lang="ru-RU" sz="2000" b="1" dirty="0">
                <a:solidFill>
                  <a:srgbClr val="002060"/>
                </a:solidFill>
              </a:rPr>
              <a:t>Стеллажные стойки для хранения пластиковых емкостей в подносах</a:t>
            </a:r>
          </a:p>
          <a:p>
            <a:pPr fontAlgn="base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815636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Взвешивание навески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6093296"/>
            <a:ext cx="35283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Весы аналитические </a:t>
            </a:r>
            <a:endParaRPr lang="ru-RU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(класс точности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II 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высокий)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5124" name="Picture 4" descr="&amp;Vcy;&amp;iecy;&amp;scy;&amp;ycy; &amp;lcy;&amp;acy;&amp;bcy;&amp;ocy;&amp;rcy;&amp;acy;&amp;tcy;&amp;ocy;&amp;rcy;&amp;ncy;&amp;ycy;&amp;iecy; (&amp;kcy;&amp;lcy;&amp;acy;&amp;scy;&amp;scy; &amp;tcy;&amp;ocy;&amp;chcy;&amp;ncy;&amp;ocy;&amp;scy;&amp;tcy;&amp;icy; II &amp;vcy;&amp;ycy;&amp;scy;&amp;ocy;&amp;kcy;&amp;icy;&amp;jcy;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4531370" cy="4027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060227" y="6108983"/>
            <a:ext cx="3528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chemeClr val="bg2">
                    <a:lumMod val="50000"/>
                  </a:schemeClr>
                </a:solidFill>
              </a:rPr>
              <a:t>Технологическая кассета </a:t>
            </a:r>
            <a:r>
              <a:rPr lang="ru-RU" altLang="ru-RU" b="1" dirty="0" smtClean="0">
                <a:solidFill>
                  <a:schemeClr val="bg2">
                    <a:lumMod val="50000"/>
                  </a:schemeClr>
                </a:solidFill>
              </a:rPr>
              <a:t>КСМ 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813080" y="836712"/>
            <a:ext cx="75033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Пробы почвы массой </a:t>
            </a:r>
            <a:r>
              <a:rPr lang="ru-RU" sz="2400" dirty="0" smtClean="0">
                <a:ea typeface="Times New Roman" pitchFamily="18" charset="0"/>
              </a:rPr>
              <a:t>30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± 0,01 г взвешивают на весах 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пересыпают в емкости кассет КСМ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9" name="Picture 4" descr="Кассеты КСМ (мал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209" y="4022423"/>
            <a:ext cx="3953678" cy="1998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5493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184" y="-27384"/>
            <a:ext cx="8507288" cy="72008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Получение почвенной суспензии </a:t>
            </a:r>
            <a:endParaRPr lang="ru-RU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11760" y="1196752"/>
            <a:ext cx="63636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/>
              <a:t>Дозирование </a:t>
            </a:r>
            <a:r>
              <a:rPr lang="ru-RU" altLang="ru-RU" sz="2400" dirty="0" smtClean="0"/>
              <a:t>75 </a:t>
            </a:r>
            <a:r>
              <a:rPr lang="ru-RU" altLang="ru-RU" sz="2400" dirty="0"/>
              <a:t>куб.см </a:t>
            </a:r>
            <a:r>
              <a:rPr lang="en-US" altLang="ru-RU" sz="2400" dirty="0" smtClean="0"/>
              <a:t>KCI</a:t>
            </a:r>
            <a:r>
              <a:rPr lang="ru-RU" altLang="ru-RU" sz="2400" dirty="0" smtClean="0"/>
              <a:t> в </a:t>
            </a:r>
            <a:r>
              <a:rPr lang="ru-RU" altLang="ru-RU" sz="2400" dirty="0"/>
              <a:t>ёмкости кассет </a:t>
            </a:r>
            <a:r>
              <a:rPr lang="ru-RU" altLang="ru-RU" sz="2400" dirty="0" smtClean="0"/>
              <a:t>КСМ при помощи дозатора Клычникова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131840" y="4460919"/>
            <a:ext cx="59046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dirty="0" smtClean="0"/>
              <a:t>Перемешивание почвенной </a:t>
            </a:r>
            <a:r>
              <a:rPr lang="ru-RU" altLang="ru-RU" sz="2400" dirty="0"/>
              <a:t>суспензии </a:t>
            </a:r>
            <a:r>
              <a:rPr lang="ru-RU" altLang="ru-RU" sz="2400" dirty="0" smtClean="0"/>
              <a:t>содержимого </a:t>
            </a:r>
            <a:r>
              <a:rPr lang="ru-RU" altLang="ru-RU" sz="2400" dirty="0"/>
              <a:t>кассет </a:t>
            </a:r>
            <a:r>
              <a:rPr lang="ru-RU" altLang="ru-RU" sz="2400" dirty="0" smtClean="0"/>
              <a:t>КСМ</a:t>
            </a:r>
            <a:r>
              <a:rPr lang="en-US" altLang="ru-RU" sz="2400" dirty="0" smtClean="0"/>
              <a:t> </a:t>
            </a:r>
            <a:r>
              <a:rPr lang="ru-RU" altLang="ru-RU" sz="2400" dirty="0"/>
              <a:t>в течение </a:t>
            </a:r>
            <a:r>
              <a:rPr lang="ru-RU" altLang="ru-RU" sz="2400" dirty="0" smtClean="0"/>
              <a:t>1 </a:t>
            </a:r>
            <a:r>
              <a:rPr lang="ru-RU" altLang="ru-RU" sz="2400" dirty="0"/>
              <a:t>мин на </a:t>
            </a:r>
            <a:r>
              <a:rPr lang="ru-RU" altLang="ru-RU" sz="2400" dirty="0" smtClean="0"/>
              <a:t>блоке экстрагирования БЭ-5 </a:t>
            </a:r>
            <a:endParaRPr lang="ru-RU" sz="2400" dirty="0"/>
          </a:p>
        </p:txBody>
      </p:sp>
      <p:pic>
        <p:nvPicPr>
          <p:cNvPr id="1026" name="Picture 2" descr="C:\Documents and Settings\1\Рабочий стол\сайт\картинки\бэ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03" y="3933056"/>
            <a:ext cx="2961895" cy="2610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Дозатор Клычникова без кассеты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1562062" cy="2088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 descr="Кассеты КСМ (мал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189620"/>
            <a:ext cx="2024159" cy="1023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49252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4624"/>
            <a:ext cx="8568952" cy="1584176"/>
          </a:xfrm>
          <a:noFill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effectLst/>
              </a:rPr>
              <a:t>Многоканальный </a:t>
            </a:r>
            <a:r>
              <a:rPr lang="ru-RU" sz="3600" dirty="0">
                <a:solidFill>
                  <a:schemeClr val="tx1"/>
                </a:solidFill>
                <a:effectLst/>
              </a:rPr>
              <a:t>анализатор анионов и катионов в жидких средах серии ПИАК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1569566"/>
            <a:ext cx="8568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Предназначен </a:t>
            </a:r>
            <a:r>
              <a:rPr lang="ru-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для определения в почвенных вытяжках, природных водах и других жидких средах концентраций ионов водорода (рН), нитратных, нитритных, хлор-, фтор-, кальций- и других ионов (</a:t>
            </a:r>
            <a:r>
              <a:rPr lang="ru-RU" dirty="0" err="1">
                <a:solidFill>
                  <a:schemeClr val="accent5">
                    <a:lumMod val="40000"/>
                    <a:lumOff val="60000"/>
                  </a:schemeClr>
                </a:solidFill>
              </a:rPr>
              <a:t>рХ</a:t>
            </a:r>
            <a:r>
              <a:rPr lang="ru-RU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)</a:t>
            </a:r>
          </a:p>
        </p:txBody>
      </p:sp>
      <p:pic>
        <p:nvPicPr>
          <p:cNvPr id="1028" name="Picture 4" descr="C:\Documents and Settings\1\Рабочий стол\На сайт\Р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92896"/>
            <a:ext cx="7848872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320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</TotalTime>
  <Words>390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Метод определения кислотности в ПОЧВе С ИСПОЛЬЗОВАНИЕМ ПОТОЧНО-ДЕКАДНОЙ ТЕХНОЛОГИИ АНАЛИЗА</vt:lpstr>
      <vt:lpstr>Забор почвенных проб</vt:lpstr>
      <vt:lpstr>Презентация PowerPoint</vt:lpstr>
      <vt:lpstr>Образцы почв измельчают и пропускают через сито с круглыми отверстиями диаметром 1-2 мм</vt:lpstr>
      <vt:lpstr>Хранение почвенных образцов</vt:lpstr>
      <vt:lpstr>Взвешивание навески</vt:lpstr>
      <vt:lpstr>Получение почвенной суспензии </vt:lpstr>
      <vt:lpstr>Многоканальный анализатор анионов и катионов в жидких средах серии ПИАК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ЛЮМ</dc:creator>
  <cp:lastModifiedBy>1</cp:lastModifiedBy>
  <cp:revision>71</cp:revision>
  <dcterms:created xsi:type="dcterms:W3CDTF">2016-08-19T08:37:47Z</dcterms:created>
  <dcterms:modified xsi:type="dcterms:W3CDTF">2016-10-18T07:52:08Z</dcterms:modified>
</cp:coreProperties>
</file>